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79" r:id="rId2"/>
    <p:sldMasterId id="2147483855" r:id="rId3"/>
    <p:sldMasterId id="2147483867" r:id="rId4"/>
    <p:sldMasterId id="2147483804" r:id="rId5"/>
    <p:sldMasterId id="2147483843" r:id="rId6"/>
  </p:sldMasterIdLst>
  <p:notesMasterIdLst>
    <p:notesMasterId r:id="rId38"/>
  </p:notesMasterIdLst>
  <p:handoutMasterIdLst>
    <p:handoutMasterId r:id="rId39"/>
  </p:handoutMasterIdLst>
  <p:sldIdLst>
    <p:sldId id="501" r:id="rId7"/>
    <p:sldId id="491" r:id="rId8"/>
    <p:sldId id="463" r:id="rId9"/>
    <p:sldId id="438" r:id="rId10"/>
    <p:sldId id="437" r:id="rId11"/>
    <p:sldId id="292" r:id="rId12"/>
    <p:sldId id="490" r:id="rId13"/>
    <p:sldId id="492" r:id="rId14"/>
    <p:sldId id="440" r:id="rId15"/>
    <p:sldId id="493" r:id="rId16"/>
    <p:sldId id="465" r:id="rId17"/>
    <p:sldId id="515" r:id="rId18"/>
    <p:sldId id="503" r:id="rId19"/>
    <p:sldId id="504" r:id="rId20"/>
    <p:sldId id="505" r:id="rId21"/>
    <p:sldId id="506" r:id="rId22"/>
    <p:sldId id="507" r:id="rId23"/>
    <p:sldId id="516" r:id="rId24"/>
    <p:sldId id="509" r:id="rId25"/>
    <p:sldId id="510" r:id="rId26"/>
    <p:sldId id="511" r:id="rId27"/>
    <p:sldId id="512" r:id="rId28"/>
    <p:sldId id="513" r:id="rId29"/>
    <p:sldId id="514" r:id="rId30"/>
    <p:sldId id="496" r:id="rId31"/>
    <p:sldId id="497" r:id="rId32"/>
    <p:sldId id="498" r:id="rId33"/>
    <p:sldId id="499" r:id="rId34"/>
    <p:sldId id="500" r:id="rId35"/>
    <p:sldId id="394" r:id="rId36"/>
    <p:sldId id="502" r:id="rId37"/>
  </p:sldIdLst>
  <p:sldSz cx="12192000" cy="6858000"/>
  <p:notesSz cx="6858000" cy="9144000"/>
  <p:defaultTextStyle>
    <a:defPPr>
      <a:defRPr lang="en-US"/>
    </a:defPPr>
    <a:lvl1pPr marL="0" algn="l" defTabSz="91399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87" algn="l" defTabSz="91399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92" algn="l" defTabSz="91399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88" algn="l" defTabSz="91399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984" algn="l" defTabSz="91399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990" algn="l" defTabSz="91399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74" algn="l" defTabSz="91399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960" algn="l" defTabSz="91399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947" algn="l" defTabSz="91399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CsK5XanTjKHFeZqlRBPfeA==" hashData="QbNYyH/moeQSBBFNuHbK/OnZ95E="/>
  <p:extLst>
    <p:ext uri="{521415D9-36F7-43E2-AB2F-B90AF26B5E84}">
      <p14:sectionLst xmlns:p14="http://schemas.microsoft.com/office/powerpoint/2010/main">
        <p14:section name="Default Section" id="{A4E6F308-9B80-418B-9CC9-59890ABC3C20}">
          <p14:sldIdLst>
            <p14:sldId id="501"/>
            <p14:sldId id="491"/>
            <p14:sldId id="463"/>
            <p14:sldId id="438"/>
            <p14:sldId id="437"/>
            <p14:sldId id="292"/>
            <p14:sldId id="490"/>
            <p14:sldId id="492"/>
            <p14:sldId id="440"/>
            <p14:sldId id="493"/>
            <p14:sldId id="465"/>
          </p14:sldIdLst>
        </p14:section>
        <p14:section name="Virtual party" id="{C15E7850-791B-4E5C-9775-4995527CC686}">
          <p14:sldIdLst>
            <p14:sldId id="515"/>
            <p14:sldId id="503"/>
            <p14:sldId id="504"/>
            <p14:sldId id="505"/>
            <p14:sldId id="506"/>
            <p14:sldId id="507"/>
            <p14:sldId id="516"/>
            <p14:sldId id="509"/>
            <p14:sldId id="510"/>
            <p14:sldId id="511"/>
            <p14:sldId id="512"/>
            <p14:sldId id="513"/>
            <p14:sldId id="514"/>
            <p14:sldId id="496"/>
            <p14:sldId id="497"/>
            <p14:sldId id="498"/>
            <p14:sldId id="499"/>
            <p14:sldId id="500"/>
          </p14:sldIdLst>
        </p14:section>
        <p14:section name="Slides from Second Edition" id="{1C1C8219-97FB-4BB4-B75A-0EEE5FC258E8}">
          <p14:sldIdLst>
            <p14:sldId id="394"/>
            <p14:sldId id="50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88"/>
    <a:srgbClr val="CB3531"/>
    <a:srgbClr val="C93B39"/>
    <a:srgbClr val="137DB3"/>
    <a:srgbClr val="30A6DF"/>
    <a:srgbClr val="2AB7E9"/>
    <a:srgbClr val="3D5B97"/>
    <a:srgbClr val="4356A4"/>
    <a:srgbClr val="061A23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98" autoAdjust="0"/>
  </p:normalViewPr>
  <p:slideViewPr>
    <p:cSldViewPr snapToGrid="0">
      <p:cViewPr>
        <p:scale>
          <a:sx n="60" d="100"/>
          <a:sy n="60" d="100"/>
        </p:scale>
        <p:origin x="-1290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9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10BEC-5C04-4F4B-8C7C-04FFC6BEB095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87272-75BA-AD49-9600-88E0B3DB69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65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B084A-1966-4E2C-84CD-6A098A700DED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18796-7193-4EB4-BE8C-2D7721355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6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大家好，我今日同大家分享</a:t>
            </a:r>
            <a:r>
              <a:rPr lang="en-US" altLang="zh-TW" dirty="0" smtClean="0"/>
              <a:t>0</a:t>
            </a:r>
            <a:r>
              <a:rPr lang="zh-TW" altLang="en-US" dirty="0" smtClean="0"/>
              <a:t>既主題係高效運用社交媒體，兩日</a:t>
            </a:r>
            <a:r>
              <a:rPr lang="en-US" altLang="zh-TW" dirty="0" smtClean="0"/>
              <a:t>0</a:t>
            </a:r>
            <a:r>
              <a:rPr lang="zh-TW" altLang="en-US" dirty="0" smtClean="0"/>
              <a:t>既大會裏面，有幾多人偷偷地用電話上</a:t>
            </a:r>
            <a:r>
              <a:rPr lang="en-US" altLang="zh-TW" dirty="0" err="1" smtClean="0"/>
              <a:t>facebook</a:t>
            </a:r>
            <a:r>
              <a:rPr lang="zh-TW" altLang="en-US" dirty="0" smtClean="0"/>
              <a:t>呢？</a:t>
            </a:r>
            <a:endParaRPr lang="en-US" altLang="zh-TW" dirty="0" smtClean="0"/>
          </a:p>
          <a:p>
            <a:r>
              <a:rPr lang="zh-TW" altLang="en-US" dirty="0" smtClean="0"/>
              <a:t>來到我呢個環節，大家唔洗偷偷地玩，我建議大家一齊拎出來，一齊玩</a:t>
            </a:r>
            <a:endParaRPr lang="en-US" altLang="zh-TW" dirty="0" smtClean="0"/>
          </a:p>
          <a:p>
            <a:r>
              <a:rPr lang="zh-TW" altLang="en-US" dirty="0" smtClean="0"/>
              <a:t>如果大家想多啲認識我，不妨喺</a:t>
            </a:r>
            <a:r>
              <a:rPr lang="en-US" altLang="zh-TW" dirty="0" err="1" smtClean="0"/>
              <a:t>Facebook</a:t>
            </a:r>
            <a:r>
              <a:rPr lang="zh-TW" altLang="en-US" dirty="0" smtClean="0"/>
              <a:t>加我做朋友，請喺</a:t>
            </a:r>
            <a:r>
              <a:rPr lang="en-US" altLang="zh-TW" dirty="0" err="1" smtClean="0"/>
              <a:t>Facebook</a:t>
            </a:r>
            <a:r>
              <a:rPr lang="zh-TW" altLang="en-US" dirty="0" smtClean="0"/>
              <a:t>搜尋我，</a:t>
            </a:r>
            <a:r>
              <a:rPr lang="en-US" altLang="zh-TW" dirty="0" smtClean="0"/>
              <a:t>Celine</a:t>
            </a:r>
            <a:r>
              <a:rPr lang="en-US" altLang="zh-TW" baseline="0" dirty="0" smtClean="0"/>
              <a:t> Leung </a:t>
            </a:r>
            <a:r>
              <a:rPr lang="en-US" altLang="zh-TW" baseline="0" dirty="0" err="1" smtClean="0"/>
              <a:t>Mhk</a:t>
            </a:r>
            <a:endParaRPr lang="en-US" altLang="zh-TW" baseline="0" dirty="0" smtClean="0"/>
          </a:p>
          <a:p>
            <a:endParaRPr lang="en-US" baseline="0" dirty="0" smtClean="0"/>
          </a:p>
          <a:p>
            <a:r>
              <a:rPr lang="zh-TW" altLang="en-US" baseline="0" dirty="0" smtClean="0"/>
              <a:t>要講高效運用社交媒體，我首先要同大家講解幾個簡單概念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18796-7193-4EB4-BE8C-2D7721355089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9B3534-634E-4EA1-B4CE-45B0831B3A48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在座每一位超連鎖店主都係企業家，生意老闆，而任何一種生意要成功，一定要俾人知道你</a:t>
            </a:r>
            <a:r>
              <a:rPr lang="en-US" altLang="zh-TW" dirty="0" smtClean="0"/>
              <a:t>0</a:t>
            </a:r>
            <a:r>
              <a:rPr lang="zh-TW" altLang="en-US" dirty="0" smtClean="0"/>
              <a:t>既生意</a:t>
            </a:r>
            <a:r>
              <a:rPr lang="en-US" altLang="zh-TW" dirty="0" smtClean="0"/>
              <a:t>0</a:t>
            </a:r>
            <a:r>
              <a:rPr lang="zh-TW" altLang="en-US" dirty="0" smtClean="0"/>
              <a:t>既存在，所以行銷推廣非常重要。</a:t>
            </a:r>
            <a:endParaRPr lang="en-US" altLang="zh-TW" dirty="0" smtClean="0"/>
          </a:p>
          <a:p>
            <a:r>
              <a:rPr lang="zh-TW" altLang="en-US" dirty="0" smtClean="0"/>
              <a:t>大家如果有聽過</a:t>
            </a:r>
            <a:r>
              <a:rPr lang="en-US" altLang="zh-TW" dirty="0" smtClean="0"/>
              <a:t>UBP</a:t>
            </a:r>
            <a:r>
              <a:rPr lang="zh-TW" altLang="en-US" dirty="0" smtClean="0"/>
              <a:t>的話，就會聽過美安集團係產品分銷公司，互聯網行銷，專門從事一對一行銷，同埋社交購物。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18796-7193-4EB4-BE8C-2D772135508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咩係一對一行銷呢？其實就係大眾行銷</a:t>
            </a:r>
            <a:r>
              <a:rPr lang="en-US" altLang="zh-TW" dirty="0" smtClean="0"/>
              <a:t>0</a:t>
            </a:r>
            <a:r>
              <a:rPr lang="zh-TW" altLang="en-US" dirty="0" smtClean="0"/>
              <a:t>既相反。社交購物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18796-7193-4EB4-BE8C-2D772135508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傳統媒體，電視，雜誌，電台，單向</a:t>
            </a:r>
            <a:endParaRPr lang="en-US" altLang="zh-TW" dirty="0" smtClean="0"/>
          </a:p>
          <a:p>
            <a:r>
              <a:rPr lang="zh-TW" altLang="en-US" dirty="0" smtClean="0"/>
              <a:t>社交媒體，</a:t>
            </a:r>
            <a:r>
              <a:rPr lang="en-US" altLang="zh-TW" dirty="0" err="1" smtClean="0"/>
              <a:t>Facebook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Instagram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WeChat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Whatsapp</a:t>
            </a:r>
            <a:r>
              <a:rPr lang="en-US" altLang="zh-TW" dirty="0" smtClean="0"/>
              <a:t>,</a:t>
            </a:r>
            <a:r>
              <a:rPr lang="en-US" altLang="zh-TW" baseline="0" dirty="0" smtClean="0"/>
              <a:t> Twitter, Linked In, </a:t>
            </a:r>
            <a:r>
              <a:rPr lang="zh-TW" altLang="en-US" baseline="0" dirty="0" smtClean="0"/>
              <a:t>互動</a:t>
            </a:r>
            <a:endParaRPr lang="en-US" altLang="zh-TW" baseline="0" dirty="0" smtClean="0"/>
          </a:p>
          <a:p>
            <a:r>
              <a:rPr lang="zh-TW" altLang="en-US" baseline="0" dirty="0" smtClean="0"/>
              <a:t>普及性不比電視台低，有幾多人每日一起身就睇</a:t>
            </a:r>
            <a:r>
              <a:rPr lang="en-US" altLang="zh-TW" baseline="0" dirty="0" err="1" smtClean="0"/>
              <a:t>Facebook</a:t>
            </a:r>
            <a:endParaRPr lang="en-US" altLang="zh-TW" baseline="0" dirty="0" smtClean="0"/>
          </a:p>
          <a:p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18796-7193-4EB4-BE8C-2D772135508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18796-7193-4EB4-BE8C-2D772135508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為左證明社交媒體</a:t>
            </a:r>
            <a:r>
              <a:rPr lang="en-US" altLang="zh-TW" dirty="0" smtClean="0"/>
              <a:t>0</a:t>
            </a:r>
            <a:r>
              <a:rPr lang="zh-TW" altLang="en-US" dirty="0" smtClean="0"/>
              <a:t>既威力，我想做一個小寶驗</a:t>
            </a:r>
            <a:endParaRPr lang="en-US" altLang="zh-TW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18796-7193-4EB4-BE8C-2D772135508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接觸陌生巿場，交朋友變得容易</a:t>
            </a:r>
            <a:endParaRPr lang="en-US" altLang="zh-TW" dirty="0" smtClean="0"/>
          </a:p>
          <a:p>
            <a:r>
              <a:rPr lang="zh-TW" altLang="en-US" dirty="0" smtClean="0"/>
              <a:t>收集意見，互動</a:t>
            </a:r>
            <a:endParaRPr lang="en-US" altLang="zh-TW" dirty="0" smtClean="0"/>
          </a:p>
          <a:p>
            <a:r>
              <a:rPr lang="zh-TW" altLang="en-US" dirty="0" smtClean="0"/>
              <a:t>聚集人群，非常重要</a:t>
            </a:r>
            <a:endParaRPr lang="en-US" altLang="zh-TW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18796-7193-4EB4-BE8C-2D772135508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要高效運用，就是知道放啲咩內容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18796-7193-4EB4-BE8C-2D772135508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要高效運用，就是知道放啲咩內容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18796-7193-4EB4-BE8C-2D772135508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4" tIns="45718" rIns="91404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 algn="ctr">
              <a:buNone/>
              <a:defRPr sz="2400"/>
            </a:lvl1pPr>
            <a:lvl2pPr marL="456987" indent="0" algn="ctr">
              <a:buNone/>
              <a:defRPr sz="2000"/>
            </a:lvl2pPr>
            <a:lvl3pPr marL="913992" indent="0" algn="ctr">
              <a:buNone/>
              <a:defRPr sz="1900"/>
            </a:lvl3pPr>
            <a:lvl4pPr marL="1370988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90" indent="0" algn="ctr">
              <a:buNone/>
              <a:defRPr sz="1600"/>
            </a:lvl6pPr>
            <a:lvl7pPr marL="2741974" indent="0" algn="ctr">
              <a:buNone/>
              <a:defRPr sz="1600"/>
            </a:lvl7pPr>
            <a:lvl8pPr marL="3198960" indent="0" algn="ctr">
              <a:buNone/>
              <a:defRPr sz="1600"/>
            </a:lvl8pPr>
            <a:lvl9pPr marL="365594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8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7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74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9"/>
            <a:ext cx="2628900" cy="58118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9"/>
            <a:ext cx="7734300" cy="58118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55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433"/>
          </a:xfrm>
          <a:prstGeom prst="rect">
            <a:avLst/>
          </a:prstGeom>
        </p:spPr>
        <p:txBody>
          <a:bodyPr lIns="121914" tIns="60957" rIns="121914" bIns="6095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77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lIns="121914" tIns="60957" rIns="121914" bIns="60957"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6"/>
            <a:ext cx="10363200" cy="1500716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13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433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433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8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5"/>
            <a:ext cx="5386917" cy="39497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4584"/>
            <a:ext cx="5389033" cy="641349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5935"/>
            <a:ext cx="5389033" cy="39497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8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41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3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0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084" cy="1162049"/>
          </a:xfrm>
          <a:prstGeom prst="rect">
            <a:avLst/>
          </a:prstGeom>
        </p:spPr>
        <p:txBody>
          <a:bodyPr lIns="121914" tIns="60957" rIns="121914" bIns="60957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2583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0"/>
            <a:ext cx="4011084" cy="4690533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58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  <a:prstGeom prst="rect">
            <a:avLst/>
          </a:prstGeom>
        </p:spPr>
        <p:txBody>
          <a:bodyPr lIns="121914" tIns="60957" rIns="121914" bIns="60957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62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433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8"/>
            <a:ext cx="2743200" cy="5850467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8"/>
            <a:ext cx="8026400" cy="5850467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60957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60957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1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5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45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35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35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9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8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9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48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28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2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31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13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433"/>
          </a:xfrm>
          <a:prstGeom prst="rect">
            <a:avLst/>
          </a:prstGeom>
        </p:spPr>
        <p:txBody>
          <a:bodyPr lIns="121914" tIns="60957" rIns="121914" bIns="6095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39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lIns="121914" tIns="60957" rIns="121914" bIns="60957"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6"/>
            <a:ext cx="10363200" cy="1500716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09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433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433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20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5"/>
            <a:ext cx="5386917" cy="39497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4584"/>
            <a:ext cx="5389033" cy="641349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5935"/>
            <a:ext cx="5389033" cy="39497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7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5837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3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44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084" cy="1162049"/>
          </a:xfrm>
          <a:prstGeom prst="rect">
            <a:avLst/>
          </a:prstGeom>
        </p:spPr>
        <p:txBody>
          <a:bodyPr lIns="121914" tIns="60957" rIns="121914" bIns="60957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2583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0"/>
            <a:ext cx="4011084" cy="4690533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44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  <a:prstGeom prst="rect">
            <a:avLst/>
          </a:prstGeom>
        </p:spPr>
        <p:txBody>
          <a:bodyPr lIns="121914" tIns="60957" rIns="121914" bIns="60957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02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433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18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8"/>
            <a:ext cx="2743200" cy="5850467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8"/>
            <a:ext cx="8026400" cy="5850467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1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4" tIns="45718" rIns="91404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 algn="ctr">
              <a:buNone/>
              <a:defRPr sz="2400"/>
            </a:lvl1pPr>
            <a:lvl2pPr marL="456987" indent="0" algn="ctr">
              <a:buNone/>
              <a:defRPr sz="2000"/>
            </a:lvl2pPr>
            <a:lvl3pPr marL="913992" indent="0" algn="ctr">
              <a:buNone/>
              <a:defRPr sz="1900"/>
            </a:lvl3pPr>
            <a:lvl4pPr marL="1370988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90" indent="0" algn="ctr">
              <a:buNone/>
              <a:defRPr sz="1600"/>
            </a:lvl6pPr>
            <a:lvl7pPr marL="2741974" indent="0" algn="ctr">
              <a:buNone/>
              <a:defRPr sz="1600"/>
            </a:lvl7pPr>
            <a:lvl8pPr marL="3198960" indent="0" algn="ctr">
              <a:buNone/>
              <a:defRPr sz="1600"/>
            </a:lvl8pPr>
            <a:lvl9pPr marL="365594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91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50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054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13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4" tIns="45718" rIns="91404" bIns="45718"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04" tIns="45718" rIns="91404" bIns="45718"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77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4" tIns="45718" rIns="91404" bIns="45718"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04" tIns="45718" rIns="91404" bIns="45718"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130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669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225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649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  <a:prstGeom prst="rect">
            <a:avLst/>
          </a:prstGeom>
        </p:spPr>
        <p:txBody>
          <a:bodyPr lIns="91404" tIns="45718" rIns="91404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960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853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282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9"/>
            <a:ext cx="2628900" cy="58118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9"/>
            <a:ext cx="7734300" cy="58118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5/6/2015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1253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87" indent="0" algn="ctr">
              <a:buNone/>
              <a:defRPr sz="2000"/>
            </a:lvl2pPr>
            <a:lvl3pPr marL="913992" indent="0" algn="ctr">
              <a:buNone/>
              <a:defRPr sz="1900"/>
            </a:lvl3pPr>
            <a:lvl4pPr marL="1370988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90" indent="0" algn="ctr">
              <a:buNone/>
              <a:defRPr sz="1600"/>
            </a:lvl6pPr>
            <a:lvl7pPr marL="2741974" indent="0" algn="ctr">
              <a:buNone/>
              <a:defRPr sz="1600"/>
            </a:lvl7pPr>
            <a:lvl8pPr marL="3198960" indent="0" algn="ctr">
              <a:buNone/>
              <a:defRPr sz="1600"/>
            </a:lvl8pPr>
            <a:lvl9pPr marL="365594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2652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979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149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2777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391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9599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141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03171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130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732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776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90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4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95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  <a:prstGeom prst="rect">
            <a:avLst/>
          </a:prstGeom>
        </p:spPr>
        <p:txBody>
          <a:bodyPr lIns="91404" tIns="45718" rIns="91404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605929F9-22D2-45EC-B418-0ED01A366CCB}" type="datetimeFigureOut">
              <a:rPr lang="en-US" smtClean="0"/>
              <a:pPr/>
              <a:t>5/6/2015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fld id="{E97FAAFC-8BB3-4F99-B3BD-0F54188A9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1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884228" y="6516913"/>
            <a:ext cx="2017485" cy="125867"/>
            <a:chOff x="3018970" y="3178497"/>
            <a:chExt cx="6241144" cy="40176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70" y="3189795"/>
              <a:ext cx="3497943" cy="3791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1214" y="3178497"/>
              <a:ext cx="2478900" cy="401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4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39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4" indent="-228504" algn="l" defTabSz="9139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4256" y="-2116"/>
            <a:ext cx="12206256" cy="719328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" y="-18474"/>
            <a:ext cx="12192001" cy="718339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>
            <a:noAutofit/>
          </a:bodyPr>
          <a:lstStyle/>
          <a:p>
            <a:pPr algn="ctr"/>
            <a:endParaRPr lang="en-US" sz="8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itle 8"/>
          <p:cNvSpPr txBox="1">
            <a:spLocks/>
          </p:cNvSpPr>
          <p:nvPr userDrawn="1"/>
        </p:nvSpPr>
        <p:spPr>
          <a:xfrm>
            <a:off x="831273" y="314037"/>
            <a:ext cx="10363200" cy="1468967"/>
          </a:xfrm>
          <a:prstGeom prst="rect">
            <a:avLst/>
          </a:prstGeom>
        </p:spPr>
        <p:txBody>
          <a:bodyPr lIns="121917" tIns="60958" rIns="121917" bIns="60958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5" name="Subtitle 9"/>
          <p:cNvSpPr txBox="1">
            <a:spLocks/>
          </p:cNvSpPr>
          <p:nvPr userDrawn="1"/>
        </p:nvSpPr>
        <p:spPr>
          <a:xfrm>
            <a:off x="1828800" y="2161309"/>
            <a:ext cx="8534400" cy="4396553"/>
          </a:xfrm>
          <a:prstGeom prst="rect">
            <a:avLst/>
          </a:prstGeom>
        </p:spPr>
        <p:txBody>
          <a:bodyPr lIns="121917" tIns="60958" rIns="121917" bIns="60958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49" y="6061095"/>
            <a:ext cx="3244260" cy="332229"/>
          </a:xfrm>
          <a:prstGeom prst="rect">
            <a:avLst/>
          </a:prstGeom>
        </p:spPr>
      </p:pic>
      <p:pic>
        <p:nvPicPr>
          <p:cNvPr id="7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 cstate="print"/>
          <a:srcRect t="20181" b="19470"/>
          <a:stretch>
            <a:fillRect/>
          </a:stretch>
        </p:blipFill>
        <p:spPr bwMode="auto">
          <a:xfrm>
            <a:off x="10250857" y="5176409"/>
            <a:ext cx="1766415" cy="1494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91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iming>
    <p:tnLst>
      <p:par>
        <p:cTn id="1" dur="indefinite" restart="never" nodeType="tmRoot"/>
      </p:par>
    </p:tnLst>
  </p:timing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D2DBD-EA7F-42CE-BF78-BE7ECC12330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6C792-BA66-4B99-992A-1FCA43EE1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5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4256" y="-2116"/>
            <a:ext cx="12206256" cy="719328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" y="0"/>
            <a:ext cx="12192001" cy="718339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>
            <a:noAutofit/>
          </a:bodyPr>
          <a:lstStyle/>
          <a:p>
            <a:pPr algn="ctr"/>
            <a:endParaRPr lang="en-US" sz="8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5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iming>
    <p:tnLst>
      <p:par>
        <p:cTn id="1" dur="indefinite" restart="never" nodeType="tmRoot"/>
      </p:par>
    </p:tnLst>
  </p:timing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884228" y="6516913"/>
            <a:ext cx="2017485" cy="125867"/>
            <a:chOff x="3018970" y="3178497"/>
            <a:chExt cx="6241144" cy="40176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70" y="3189795"/>
              <a:ext cx="3497943" cy="3791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1214" y="3178497"/>
              <a:ext cx="2478900" cy="401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501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iming>
    <p:tnLst>
      <p:par>
        <p:cTn id="1" dur="indefinite" restart="never" nodeType="tmRoot"/>
      </p:par>
    </p:tnLst>
  </p:timing>
  <p:txStyles>
    <p:titleStyle>
      <a:lvl1pPr algn="l" defTabSz="9139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4" indent="-228504" algn="l" defTabSz="9139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4" tIns="45718" rIns="9140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4" tIns="45718" rIns="9140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D474B-9C1A-4A07-9396-AEFE5B2E8C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C1779-8D3A-4C17-87DC-6939E388D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9884228" y="6516913"/>
            <a:ext cx="2017485" cy="125867"/>
            <a:chOff x="3018970" y="3178497"/>
            <a:chExt cx="6241144" cy="40176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70" y="3189795"/>
              <a:ext cx="3497943" cy="3791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1214" y="3178497"/>
              <a:ext cx="2478900" cy="401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71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9139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4" indent="-228504" algn="l" defTabSz="9139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860800" y="1905001"/>
            <a:ext cx="7998125" cy="15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1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Celine Leung</a:t>
            </a:r>
            <a:endParaRPr lang="en-US" sz="91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468414" y="3424393"/>
            <a:ext cx="8557901" cy="170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ts val="1600"/>
              </a:spcBef>
              <a:defRPr/>
            </a:pPr>
            <a:r>
              <a:rPr lang="zh-TW" altLang="en-US" sz="5900" dirty="0" smtClean="0">
                <a:solidFill>
                  <a:srgbClr val="0033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Calibri"/>
              </a:rPr>
              <a:t>業務拓展及傳訊部經理</a:t>
            </a:r>
            <a:r>
              <a:rPr lang="en-US" altLang="zh-TW" sz="59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59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44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Sales &amp; Communications Manager</a:t>
            </a:r>
            <a:endParaRPr lang="en-US" sz="4400" b="1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9708" y="88402"/>
            <a:ext cx="9772593" cy="175432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zh-TW" altLang="en-US" sz="5300" b="1" dirty="0" smtClean="0">
                <a:solidFill>
                  <a:srgbClr val="0033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Calibri"/>
              </a:rPr>
              <a:t>高效運用社交媒體</a:t>
            </a:r>
            <a:endParaRPr lang="en-US" altLang="zh-TW" sz="5300" b="1" dirty="0" smtClean="0">
              <a:solidFill>
                <a:srgbClr val="0033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Calibri"/>
            </a:endParaRPr>
          </a:p>
          <a:p>
            <a:pPr algn="ctr"/>
            <a:r>
              <a:rPr lang="en-US" altLang="zh-TW" sz="53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Effectiveness of Social Media</a:t>
            </a:r>
            <a:endParaRPr lang="en-US" sz="59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2" t="25823"/>
          <a:stretch/>
        </p:blipFill>
        <p:spPr>
          <a:xfrm>
            <a:off x="652479" y="2142494"/>
            <a:ext cx="2815935" cy="3692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78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2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30516"/>
            <a:ext cx="12192000" cy="582748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2">
                  <a:lumMod val="7500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0377" y="915297"/>
            <a:ext cx="11232108" cy="4524311"/>
          </a:xfrm>
          <a:prstGeom prst="rect">
            <a:avLst/>
          </a:prstGeom>
        </p:spPr>
        <p:txBody>
          <a:bodyPr wrap="square" lIns="91404" tIns="45718" rIns="91404" bIns="45718">
            <a:spAutoFit/>
          </a:bodyPr>
          <a:lstStyle/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lang="zh-TW" altLang="en-US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吸引人的內容 </a:t>
            </a:r>
            <a:r>
              <a:rPr lang="en-US" altLang="zh-TW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Attractive</a:t>
            </a:r>
          </a:p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lang="zh-TW" altLang="en-US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圖文並茂 </a:t>
            </a:r>
            <a:r>
              <a:rPr lang="en-US" altLang="zh-TW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Graphics</a:t>
            </a:r>
          </a:p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lang="zh-TW" altLang="en-US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積極正面 </a:t>
            </a:r>
            <a:r>
              <a:rPr lang="en-US" altLang="zh-TW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Positive</a:t>
            </a:r>
          </a:p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lang="zh-TW" altLang="en-US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有助解難 </a:t>
            </a:r>
            <a:r>
              <a:rPr lang="en-US" altLang="zh-TW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Problem solving</a:t>
            </a:r>
          </a:p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lang="zh-TW" altLang="en-US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引導行為 </a:t>
            </a:r>
            <a:r>
              <a:rPr lang="en-US" altLang="zh-TW" sz="48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What’s next?</a:t>
            </a:r>
          </a:p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endParaRPr lang="en-US" sz="4800" b="1" dirty="0">
              <a:solidFill>
                <a:prstClr val="white"/>
              </a:solidFill>
              <a:uFill>
                <a:solidFill>
                  <a:srgbClr val="373C40"/>
                </a:solidFill>
              </a:uFill>
              <a:latin typeface="Calibri"/>
              <a:ea typeface="Heiti TC Light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84228" y="6516913"/>
            <a:ext cx="2017485" cy="125867"/>
            <a:chOff x="3018970" y="3178497"/>
            <a:chExt cx="6241144" cy="4017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70" y="3189795"/>
              <a:ext cx="3497943" cy="3791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1214" y="3178497"/>
              <a:ext cx="2478900" cy="401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5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55379" y="0"/>
            <a:ext cx="9058895" cy="6858000"/>
            <a:chOff x="985981" y="0"/>
            <a:chExt cx="9058895" cy="6858000"/>
          </a:xfrm>
        </p:grpSpPr>
        <p:sp>
          <p:nvSpPr>
            <p:cNvPr id="8" name="Rectangle 7"/>
            <p:cNvSpPr/>
            <p:nvPr/>
          </p:nvSpPr>
          <p:spPr>
            <a:xfrm>
              <a:off x="4640121" y="6241142"/>
              <a:ext cx="3987817" cy="616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Screen Shot 2015-02-02 at 1.32.3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121" y="418951"/>
              <a:ext cx="3987817" cy="6054419"/>
            </a:xfrm>
            <a:prstGeom prst="rect">
              <a:avLst/>
            </a:prstGeom>
            <a:effectLst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8" t="7261" b="32115"/>
            <a:stretch/>
          </p:blipFill>
          <p:spPr>
            <a:xfrm>
              <a:off x="985981" y="0"/>
              <a:ext cx="9058895" cy="6858000"/>
            </a:xfrm>
            <a:prstGeom prst="rect">
              <a:avLst/>
            </a:prstGeom>
            <a:effectLst>
              <a:outerShdw blurRad="190500" dist="38100" dir="2700000" sx="101000" sy="101000" algn="tl" rotWithShape="0">
                <a:prstClr val="black">
                  <a:alpha val="33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899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860800" y="1905001"/>
            <a:ext cx="7998125" cy="15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1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Tammy </a:t>
            </a:r>
            <a:r>
              <a:rPr lang="en-US" sz="9100" b="1" dirty="0" err="1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Lui</a:t>
            </a:r>
            <a:endParaRPr lang="en-US" sz="91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468414" y="3424393"/>
            <a:ext cx="8557901" cy="170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ts val="1600"/>
              </a:spcBef>
              <a:defRPr/>
            </a:pPr>
            <a:r>
              <a:rPr lang="zh-TW" altLang="en-US" sz="59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資深主管經理級</a:t>
            </a:r>
            <a:r>
              <a:rPr lang="en-US" altLang="zh-TW" sz="59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59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44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Senior Master Coordinator</a:t>
            </a:r>
            <a:endParaRPr lang="en-US" sz="4400" b="1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9708" y="88402"/>
            <a:ext cx="9772593" cy="175432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zh-TW" altLang="en-US" sz="53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高效運用社交媒體</a:t>
            </a:r>
            <a:endParaRPr lang="en-US" altLang="zh-TW" sz="5300" b="1" dirty="0" smtClean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53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Effectiveness of Social Media</a:t>
            </a:r>
            <a:endParaRPr lang="en-US" sz="59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342" t="6172" r="2084" b="38889"/>
          <a:stretch/>
        </p:blipFill>
        <p:spPr>
          <a:xfrm>
            <a:off x="1100665" y="1883834"/>
            <a:ext cx="3344335" cy="3767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14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2345" y="351301"/>
            <a:ext cx="3578772" cy="6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4016" y="327550"/>
            <a:ext cx="3578772" cy="6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01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1735" y="280049"/>
            <a:ext cx="3578772" cy="6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432" y="280048"/>
            <a:ext cx="3578772" cy="6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9482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6179" y="351301"/>
            <a:ext cx="3578772" cy="6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976" y="351301"/>
            <a:ext cx="3578772" cy="6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926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8205" y="315675"/>
            <a:ext cx="3578772" cy="6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3174" y="351300"/>
            <a:ext cx="3578772" cy="6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2430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7587" y="311011"/>
            <a:ext cx="3578772" cy="63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736" y="290946"/>
            <a:ext cx="3606084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0968" y="299134"/>
            <a:ext cx="3641612" cy="64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641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860800" y="1905001"/>
            <a:ext cx="7998125" cy="151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100" b="1" dirty="0" err="1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Kero</a:t>
            </a:r>
            <a:r>
              <a:rPr lang="en-US" sz="91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 Chan</a:t>
            </a:r>
            <a:endParaRPr lang="en-US" sz="91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468414" y="3424393"/>
            <a:ext cx="8557901" cy="170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ts val="1600"/>
              </a:spcBef>
              <a:defRPr/>
            </a:pPr>
            <a:r>
              <a:rPr lang="zh-TW" altLang="en-US" sz="59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資深主管經理級</a:t>
            </a:r>
            <a:r>
              <a:rPr lang="en-US" altLang="zh-TW" sz="59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59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44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Senior Master Coordinator</a:t>
            </a:r>
            <a:endParaRPr lang="en-US" sz="4400" b="1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9708" y="88402"/>
            <a:ext cx="9772593" cy="175432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zh-TW" altLang="en-US" sz="53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高效運用社交媒體</a:t>
            </a:r>
            <a:endParaRPr lang="en-US" altLang="zh-TW" sz="5300" b="1" dirty="0" smtClean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53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Effectiveness of Social Media</a:t>
            </a:r>
            <a:endParaRPr lang="en-US" sz="59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798" t="10494" r="22818" b="56481"/>
          <a:stretch/>
        </p:blipFill>
        <p:spPr>
          <a:xfrm>
            <a:off x="1227667" y="2116667"/>
            <a:ext cx="2836333" cy="2984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49" y="6061095"/>
            <a:ext cx="3244260" cy="332229"/>
          </a:xfrm>
          <a:prstGeom prst="rect">
            <a:avLst/>
          </a:prstGeom>
        </p:spPr>
      </p:pic>
      <p:pic>
        <p:nvPicPr>
          <p:cNvPr id="8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 cstate="print"/>
          <a:srcRect t="20181" b="19470"/>
          <a:stretch>
            <a:fillRect/>
          </a:stretch>
        </p:blipFill>
        <p:spPr bwMode="auto">
          <a:xfrm>
            <a:off x="10250857" y="5176409"/>
            <a:ext cx="1766415" cy="1494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4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" y="0"/>
            <a:ext cx="5761567" cy="3600450"/>
            <a:chOff x="179512" y="188640"/>
            <a:chExt cx="5616624" cy="4680520"/>
          </a:xfrm>
        </p:grpSpPr>
        <p:pic>
          <p:nvPicPr>
            <p:cNvPr id="3079" name="Picture 6"/>
            <p:cNvPicPr>
              <a:picLocks noChangeAspect="1" noChangeArrowheads="1"/>
            </p:cNvPicPr>
            <p:nvPr/>
          </p:nvPicPr>
          <p:blipFill>
            <a:blip r:embed="rId2"/>
            <a:srcRect l="16669" t="8002" r="18324" b="5322"/>
            <a:stretch>
              <a:fillRect/>
            </a:stretch>
          </p:blipFill>
          <p:spPr bwMode="auto">
            <a:xfrm>
              <a:off x="179512" y="188640"/>
              <a:ext cx="5616624" cy="468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ounded Rectangle 6"/>
            <p:cNvSpPr/>
            <p:nvPr/>
          </p:nvSpPr>
          <p:spPr>
            <a:xfrm>
              <a:off x="3924616" y="2493817"/>
              <a:ext cx="1368046" cy="8873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649135" y="2973388"/>
            <a:ext cx="8398933" cy="3840162"/>
            <a:chOff x="539552" y="1412776"/>
            <a:chExt cx="7560840" cy="4608512"/>
          </a:xfrm>
        </p:grpSpPr>
        <p:pic>
          <p:nvPicPr>
            <p:cNvPr id="3076" name="Picture 7"/>
            <p:cNvPicPr>
              <a:picLocks noChangeAspect="1" noChangeArrowheads="1"/>
            </p:cNvPicPr>
            <p:nvPr/>
          </p:nvPicPr>
          <p:blipFill>
            <a:blip r:embed="rId3"/>
            <a:srcRect l="6245" t="9334" r="6245" b="5322"/>
            <a:stretch>
              <a:fillRect/>
            </a:stretch>
          </p:blipFill>
          <p:spPr bwMode="auto">
            <a:xfrm>
              <a:off x="539552" y="1412776"/>
              <a:ext cx="7560840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6156829" y="2925450"/>
              <a:ext cx="1223301" cy="723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299739" y="3140729"/>
              <a:ext cx="396334" cy="1085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90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5454" t="3731" r="31400" b="11940"/>
          <a:stretch>
            <a:fillRect/>
          </a:stretch>
        </p:blipFill>
        <p:spPr bwMode="auto">
          <a:xfrm>
            <a:off x="1965278" y="286603"/>
            <a:ext cx="8215952" cy="61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3"/>
            <a:ext cx="6096000" cy="3800475"/>
            <a:chOff x="1475656" y="476672"/>
            <a:chExt cx="5544616" cy="4608512"/>
          </a:xfrm>
        </p:grpSpPr>
        <p:pic>
          <p:nvPicPr>
            <p:cNvPr id="4102" name="Picture 5"/>
            <p:cNvPicPr>
              <a:picLocks noChangeAspect="1" noChangeArrowheads="1"/>
            </p:cNvPicPr>
            <p:nvPr/>
          </p:nvPicPr>
          <p:blipFill>
            <a:blip r:embed="rId3"/>
            <a:srcRect l="17079" t="8827" r="18747" b="5830"/>
            <a:stretch>
              <a:fillRect/>
            </a:stretch>
          </p:blipFill>
          <p:spPr bwMode="auto">
            <a:xfrm>
              <a:off x="1475656" y="476672"/>
              <a:ext cx="5544616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ounded Rectangle 5"/>
            <p:cNvSpPr/>
            <p:nvPr/>
          </p:nvSpPr>
          <p:spPr>
            <a:xfrm>
              <a:off x="5148964" y="2420948"/>
              <a:ext cx="970308" cy="712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291430" y="2565326"/>
              <a:ext cx="433174" cy="712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291430" y="3572114"/>
              <a:ext cx="433174" cy="731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944533" y="3116266"/>
            <a:ext cx="7247467" cy="3741737"/>
            <a:chOff x="3707904" y="3117030"/>
            <a:chExt cx="5436096" cy="3740970"/>
          </a:xfrm>
        </p:grpSpPr>
        <p:pic>
          <p:nvPicPr>
            <p:cNvPr id="4100" name="Picture 6"/>
            <p:cNvPicPr>
              <a:picLocks noChangeAspect="1" noChangeArrowheads="1"/>
            </p:cNvPicPr>
            <p:nvPr/>
          </p:nvPicPr>
          <p:blipFill>
            <a:blip r:embed="rId4"/>
            <a:srcRect l="10413" t="9334" r="12079" b="5322"/>
            <a:stretch>
              <a:fillRect/>
            </a:stretch>
          </p:blipFill>
          <p:spPr bwMode="auto">
            <a:xfrm>
              <a:off x="3707904" y="3117030"/>
              <a:ext cx="5436096" cy="3740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ounded Rectangle 10"/>
            <p:cNvSpPr/>
            <p:nvPr/>
          </p:nvSpPr>
          <p:spPr>
            <a:xfrm>
              <a:off x="7596047" y="4293126"/>
              <a:ext cx="1008154" cy="714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04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" y="0"/>
            <a:ext cx="6923617" cy="4248150"/>
            <a:chOff x="179512" y="548680"/>
            <a:chExt cx="5544616" cy="4536504"/>
          </a:xfrm>
        </p:grpSpPr>
        <p:pic>
          <p:nvPicPr>
            <p:cNvPr id="5130" name="Picture 5"/>
            <p:cNvPicPr>
              <a:picLocks noChangeAspect="1" noChangeArrowheads="1"/>
            </p:cNvPicPr>
            <p:nvPr/>
          </p:nvPicPr>
          <p:blipFill>
            <a:blip r:embed="rId2"/>
            <a:srcRect l="17081" t="9334" r="18745" b="6656"/>
            <a:stretch>
              <a:fillRect/>
            </a:stretch>
          </p:blipFill>
          <p:spPr bwMode="auto">
            <a:xfrm>
              <a:off x="179512" y="548680"/>
              <a:ext cx="5544616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ounded Rectangle 5"/>
            <p:cNvSpPr/>
            <p:nvPr/>
          </p:nvSpPr>
          <p:spPr>
            <a:xfrm>
              <a:off x="3852757" y="2276146"/>
              <a:ext cx="1295043" cy="542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995144" y="2510091"/>
              <a:ext cx="252567" cy="542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995144" y="3011887"/>
              <a:ext cx="361052" cy="5763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777319" y="3328988"/>
            <a:ext cx="7368116" cy="3529012"/>
            <a:chOff x="1331640" y="1844824"/>
            <a:chExt cx="5976664" cy="3816424"/>
          </a:xfrm>
        </p:grpSpPr>
        <p:pic>
          <p:nvPicPr>
            <p:cNvPr id="5124" name="Picture 7"/>
            <p:cNvPicPr>
              <a:picLocks noChangeAspect="1" noChangeArrowheads="1"/>
            </p:cNvPicPr>
            <p:nvPr/>
          </p:nvPicPr>
          <p:blipFill>
            <a:blip r:embed="rId3"/>
            <a:srcRect l="15002" t="16002" r="15823" b="13324"/>
            <a:stretch>
              <a:fillRect/>
            </a:stretch>
          </p:blipFill>
          <p:spPr bwMode="auto">
            <a:xfrm>
              <a:off x="1331640" y="1844824"/>
              <a:ext cx="5976664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ounded Rectangle 10"/>
            <p:cNvSpPr/>
            <p:nvPr/>
          </p:nvSpPr>
          <p:spPr>
            <a:xfrm>
              <a:off x="5364729" y="3285210"/>
              <a:ext cx="1224178" cy="7210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508952" y="3501526"/>
              <a:ext cx="250673" cy="10815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508952" y="3788230"/>
              <a:ext cx="358841" cy="10815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508952" y="4653493"/>
              <a:ext cx="394896" cy="10815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08952" y="5228617"/>
              <a:ext cx="250673" cy="10815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24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700213"/>
            <a:ext cx="8280400" cy="3357562"/>
            <a:chOff x="0" y="0"/>
            <a:chExt cx="7992888" cy="4320480"/>
          </a:xfrm>
        </p:grpSpPr>
        <p:pic>
          <p:nvPicPr>
            <p:cNvPr id="6156" name="Picture 2"/>
            <p:cNvPicPr>
              <a:picLocks noChangeAspect="1" noChangeArrowheads="1"/>
            </p:cNvPicPr>
            <p:nvPr/>
          </p:nvPicPr>
          <p:blipFill>
            <a:blip r:embed="rId2"/>
            <a:srcRect l="2911" t="10667" r="4578" b="9323"/>
            <a:stretch>
              <a:fillRect/>
            </a:stretch>
          </p:blipFill>
          <p:spPr bwMode="auto">
            <a:xfrm>
              <a:off x="0" y="0"/>
              <a:ext cx="7992888" cy="432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ounded Rectangle 2"/>
            <p:cNvSpPr/>
            <p:nvPr/>
          </p:nvSpPr>
          <p:spPr>
            <a:xfrm>
              <a:off x="6084566" y="1989668"/>
              <a:ext cx="1366883" cy="7149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496300" y="7938"/>
            <a:ext cx="3312584" cy="6850062"/>
            <a:chOff x="0" y="0"/>
            <a:chExt cx="2483768" cy="6849741"/>
          </a:xfrm>
        </p:grpSpPr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0" y="0"/>
              <a:ext cx="2483768" cy="6849741"/>
              <a:chOff x="251520" y="188640"/>
              <a:chExt cx="2088232" cy="5112568"/>
            </a:xfrm>
          </p:grpSpPr>
          <p:pic>
            <p:nvPicPr>
              <p:cNvPr id="6154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l="31255" t="16002" r="32492" b="3989"/>
              <a:stretch>
                <a:fillRect/>
              </a:stretch>
            </p:blipFill>
            <p:spPr bwMode="auto">
              <a:xfrm>
                <a:off x="251520" y="188640"/>
                <a:ext cx="2088232" cy="2880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5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l="31255" t="20003" r="32492" b="17992"/>
              <a:stretch>
                <a:fillRect/>
              </a:stretch>
            </p:blipFill>
            <p:spPr bwMode="auto">
              <a:xfrm>
                <a:off x="251520" y="3068960"/>
                <a:ext cx="2088232" cy="2232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Rounded Rectangle 6"/>
            <p:cNvSpPr/>
            <p:nvPr/>
          </p:nvSpPr>
          <p:spPr>
            <a:xfrm>
              <a:off x="179340" y="4149531"/>
              <a:ext cx="576107" cy="714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50757" y="5733781"/>
              <a:ext cx="180926" cy="714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50757" y="5949671"/>
              <a:ext cx="288847" cy="1079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11023" y="6236995"/>
              <a:ext cx="215842" cy="7302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3763" y="6525906"/>
              <a:ext cx="215842" cy="7143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3958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" y="3"/>
            <a:ext cx="6760633" cy="4149725"/>
            <a:chOff x="3131840" y="1412776"/>
            <a:chExt cx="5544616" cy="4536504"/>
          </a:xfrm>
        </p:grpSpPr>
        <p:pic>
          <p:nvPicPr>
            <p:cNvPr id="7176" name="Picture 7"/>
            <p:cNvPicPr>
              <a:picLocks noChangeAspect="1" noChangeArrowheads="1"/>
            </p:cNvPicPr>
            <p:nvPr/>
          </p:nvPicPr>
          <p:blipFill>
            <a:blip r:embed="rId2"/>
            <a:srcRect l="16669" t="9334" r="19157" b="6656"/>
            <a:stretch>
              <a:fillRect/>
            </a:stretch>
          </p:blipFill>
          <p:spPr bwMode="auto">
            <a:xfrm>
              <a:off x="3131840" y="1412776"/>
              <a:ext cx="5544616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ounded Rectangle 13"/>
            <p:cNvSpPr/>
            <p:nvPr/>
          </p:nvSpPr>
          <p:spPr>
            <a:xfrm>
              <a:off x="6876279" y="2709168"/>
              <a:ext cx="1223842" cy="4512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947452" y="2924366"/>
              <a:ext cx="324623" cy="728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947452" y="3212453"/>
              <a:ext cx="468706" cy="728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947452" y="3573430"/>
              <a:ext cx="468706" cy="7115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020362" y="3788627"/>
              <a:ext cx="468706" cy="728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947452" y="4076714"/>
              <a:ext cx="576335" cy="728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947452" y="4508845"/>
              <a:ext cx="468706" cy="14404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383868" y="3019428"/>
            <a:ext cx="5808133" cy="3838575"/>
            <a:chOff x="3995936" y="2321496"/>
            <a:chExt cx="5148064" cy="4536504"/>
          </a:xfrm>
        </p:grpSpPr>
        <p:pic>
          <p:nvPicPr>
            <p:cNvPr id="7172" name="Picture 3"/>
            <p:cNvPicPr>
              <a:picLocks noChangeAspect="1" noChangeArrowheads="1"/>
            </p:cNvPicPr>
            <p:nvPr/>
          </p:nvPicPr>
          <p:blipFill>
            <a:blip r:embed="rId3"/>
            <a:srcRect l="19591" t="9334" r="20825" b="6656"/>
            <a:stretch>
              <a:fillRect/>
            </a:stretch>
          </p:blipFill>
          <p:spPr bwMode="auto">
            <a:xfrm>
              <a:off x="3995936" y="2321496"/>
              <a:ext cx="5148064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ounded Rectangle 25"/>
            <p:cNvSpPr/>
            <p:nvPr/>
          </p:nvSpPr>
          <p:spPr>
            <a:xfrm>
              <a:off x="7309158" y="3933100"/>
              <a:ext cx="1583442" cy="712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380450" y="4148855"/>
              <a:ext cx="431507" cy="731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380450" y="4437781"/>
              <a:ext cx="287046" cy="712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61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" y="3"/>
            <a:ext cx="7488767" cy="4608513"/>
            <a:chOff x="251520" y="260648"/>
            <a:chExt cx="5616624" cy="4608512"/>
          </a:xfrm>
        </p:grpSpPr>
        <p:pic>
          <p:nvPicPr>
            <p:cNvPr id="8202" name="Picture 2"/>
            <p:cNvPicPr>
              <a:picLocks noChangeAspect="1" noChangeArrowheads="1"/>
            </p:cNvPicPr>
            <p:nvPr/>
          </p:nvPicPr>
          <p:blipFill>
            <a:blip r:embed="rId2"/>
            <a:srcRect l="17079" t="8827" r="17912" b="5830"/>
            <a:stretch>
              <a:fillRect/>
            </a:stretch>
          </p:blipFill>
          <p:spPr bwMode="auto">
            <a:xfrm>
              <a:off x="251520" y="260648"/>
              <a:ext cx="5616624" cy="460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ounded Rectangle 2"/>
            <p:cNvSpPr/>
            <p:nvPr/>
          </p:nvSpPr>
          <p:spPr>
            <a:xfrm>
              <a:off x="3923440" y="2205336"/>
              <a:ext cx="1008071" cy="88900"/>
            </a:xfrm>
            <a:prstGeom prst="round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067903" y="2475211"/>
              <a:ext cx="539755" cy="90487"/>
            </a:xfrm>
            <a:prstGeom prst="round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96466" y="2708572"/>
              <a:ext cx="539755" cy="90488"/>
            </a:xfrm>
            <a:prstGeom prst="round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31391" y="2997497"/>
              <a:ext cx="468316" cy="88900"/>
            </a:xfrm>
            <a:prstGeom prst="round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6288619" y="3036888"/>
            <a:ext cx="5903383" cy="3821112"/>
            <a:chOff x="4716016" y="3036589"/>
            <a:chExt cx="4427984" cy="3821411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/>
            <a:srcRect l="18747" t="9334" r="20413" b="6656"/>
            <a:stretch>
              <a:fillRect/>
            </a:stretch>
          </p:blipFill>
          <p:spPr bwMode="auto">
            <a:xfrm>
              <a:off x="4716016" y="3036589"/>
              <a:ext cx="4427984" cy="382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ounded Rectangle 13"/>
            <p:cNvSpPr/>
            <p:nvPr/>
          </p:nvSpPr>
          <p:spPr>
            <a:xfrm>
              <a:off x="7524587" y="4220957"/>
              <a:ext cx="863687" cy="7144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669064" y="4365430"/>
              <a:ext cx="215922" cy="46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669064" y="5157655"/>
              <a:ext cx="395327" cy="7144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669064" y="5805406"/>
              <a:ext cx="395327" cy="7144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669064" y="6021323"/>
              <a:ext cx="431844" cy="7144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325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0634" r="17659" b="5424"/>
          <a:stretch>
            <a:fillRect/>
          </a:stretch>
        </p:blipFill>
        <p:spPr bwMode="auto">
          <a:xfrm>
            <a:off x="117458" y="1"/>
            <a:ext cx="119653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10261" r="16715" b="6250"/>
          <a:stretch>
            <a:fillRect/>
          </a:stretch>
        </p:blipFill>
        <p:spPr bwMode="auto">
          <a:xfrm>
            <a:off x="23839" y="1"/>
            <a:ext cx="121681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t="10776" r="16878" b="6250"/>
          <a:stretch>
            <a:fillRect/>
          </a:stretch>
        </p:blipFill>
        <p:spPr bwMode="auto">
          <a:xfrm>
            <a:off x="1" y="15551"/>
            <a:ext cx="12192000" cy="684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10345" r="16272" b="6250"/>
          <a:stretch>
            <a:fillRect/>
          </a:stretch>
        </p:blipFill>
        <p:spPr bwMode="auto">
          <a:xfrm>
            <a:off x="-53163" y="1"/>
            <a:ext cx="12245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t="10776" r="16514" b="6250"/>
          <a:stretch>
            <a:fillRect/>
          </a:stretch>
        </p:blipFill>
        <p:spPr bwMode="auto">
          <a:xfrm>
            <a:off x="-81147" y="0"/>
            <a:ext cx="122731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6000">
              <a:srgbClr val="3B5997"/>
            </a:gs>
            <a:gs pos="100000">
              <a:schemeClr val="accent2">
                <a:lumMod val="5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3405558" y="3277049"/>
            <a:ext cx="6926671" cy="404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5146"/>
          <a:stretch/>
        </p:blipFill>
        <p:spPr>
          <a:xfrm flipH="1">
            <a:off x="5384801" y="0"/>
            <a:ext cx="6807199" cy="68580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384776" y="2627081"/>
            <a:ext cx="6807199" cy="423091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6160" y="859809"/>
            <a:ext cx="39578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任何一種生意要成功，必定要讓人知道這生意的存在，因此推廣非常重要。</a:t>
            </a:r>
            <a:endParaRPr lang="en-US" altLang="zh-TW" sz="2400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endParaRPr lang="en-US" altLang="zh-TW" sz="2400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r>
              <a:rPr lang="en-US" altLang="zh-TW" sz="24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For any business to succeed, it has to let people know its existence, so marketing is very important.</a:t>
            </a:r>
          </a:p>
          <a:p>
            <a:endParaRPr lang="en-US" sz="24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1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119" y="1132117"/>
            <a:ext cx="3524396" cy="4691587"/>
          </a:xfrm>
          <a:prstGeom prst="rect">
            <a:avLst/>
          </a:prstGeom>
          <a:scene3d>
            <a:camera prst="perspectiveRight">
              <a:rot lat="0" lon="19799998" rev="0"/>
            </a:camera>
            <a:lightRig rig="threePt" dir="t"/>
          </a:scene3d>
          <a:sp3d extrusionH="355600"/>
        </p:spPr>
      </p:pic>
      <p:grpSp>
        <p:nvGrpSpPr>
          <p:cNvPr id="8" name="Group 7"/>
          <p:cNvGrpSpPr/>
          <p:nvPr/>
        </p:nvGrpSpPr>
        <p:grpSpPr>
          <a:xfrm>
            <a:off x="5225143" y="2614309"/>
            <a:ext cx="6966856" cy="1994107"/>
            <a:chOff x="5225143" y="2614307"/>
            <a:chExt cx="6966856" cy="1994106"/>
          </a:xfrm>
        </p:grpSpPr>
        <p:grpSp>
          <p:nvGrpSpPr>
            <p:cNvPr id="6" name="Group 5"/>
            <p:cNvGrpSpPr/>
            <p:nvPr/>
          </p:nvGrpSpPr>
          <p:grpSpPr>
            <a:xfrm>
              <a:off x="5225143" y="2614307"/>
              <a:ext cx="6966856" cy="1727200"/>
              <a:chOff x="5588000" y="2685143"/>
              <a:chExt cx="6966856" cy="1727200"/>
            </a:xfr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</p:grpSpPr>
          <p:sp>
            <p:nvSpPr>
              <p:cNvPr id="4" name="Rectangle 3"/>
              <p:cNvSpPr/>
              <p:nvPr/>
            </p:nvSpPr>
            <p:spPr>
              <a:xfrm>
                <a:off x="6720113" y="2685143"/>
                <a:ext cx="5834743" cy="172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5" name="Right Triangle 4"/>
              <p:cNvSpPr/>
              <p:nvPr/>
            </p:nvSpPr>
            <p:spPr>
              <a:xfrm flipH="1" flipV="1">
                <a:off x="5588000" y="2685143"/>
                <a:ext cx="1132114" cy="1727199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/>
                  <a:ea typeface="Heiti TC Light"/>
                  <a:cs typeface="Calibri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6487886" y="2877742"/>
              <a:ext cx="5126299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n w="3175">
                    <a:solidFill>
                      <a:schemeClr val="bg1"/>
                    </a:solidFill>
                  </a:ln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SHOP.COM Ranked #46 Social Media Influencers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7254" y="4184598"/>
              <a:ext cx="5834745" cy="423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3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12202692" cy="6859588"/>
          </a:xfrm>
          <a:prstGeom prst="rect">
            <a:avLst/>
          </a:prstGeom>
        </p:spPr>
      </p:pic>
      <p:pic>
        <p:nvPicPr>
          <p:cNvPr id="3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10373453" y="5307684"/>
            <a:ext cx="1765899" cy="142537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58" y="6201200"/>
            <a:ext cx="3243312" cy="3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7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30516"/>
            <a:ext cx="12192000" cy="582748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2">
                  <a:lumMod val="7500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84228" y="6516913"/>
            <a:ext cx="2017485" cy="125867"/>
            <a:chOff x="3018970" y="3178497"/>
            <a:chExt cx="6241144" cy="4017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70" y="3189795"/>
              <a:ext cx="3497943" cy="3791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1214" y="3178497"/>
              <a:ext cx="2478900" cy="40176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5310728"/>
            <a:ext cx="12192000" cy="1553029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zh-TW" altLang="en-US" sz="28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甚麼是大眾行銷？甚麼是一對一行銷？</a:t>
            </a:r>
            <a:endParaRPr lang="en-US" altLang="zh-TW" sz="280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28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What is mass marketing? What is one-to-one marketing?</a:t>
            </a:r>
            <a:endParaRPr lang="en-US" sz="2800" dirty="0">
              <a:ln w="3175">
                <a:solidFill>
                  <a:prstClr val="white"/>
                </a:solidFill>
              </a:ln>
              <a:solidFill>
                <a:srgbClr val="44546A">
                  <a:lumMod val="5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4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04971"/>
            <a:ext cx="12192000" cy="1553029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zh-TW" altLang="en-US" sz="28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甚麼是社交媒體？與傳統媒體有何分別？</a:t>
            </a:r>
            <a:endParaRPr lang="en-US" altLang="zh-TW" sz="280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28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What is social media? How is it different from traditional media?</a:t>
            </a:r>
            <a:endParaRPr lang="en-US" sz="2800" dirty="0">
              <a:ln w="3175">
                <a:solidFill>
                  <a:prstClr val="white"/>
                </a:solidFill>
              </a:ln>
              <a:solidFill>
                <a:srgbClr val="44546A">
                  <a:lumMod val="5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2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02620"/>
            <a:ext cx="12192000" cy="1200325"/>
          </a:xfrm>
          <a:prstGeom prst="rect">
            <a:avLst/>
          </a:prstGeom>
        </p:spPr>
        <p:txBody>
          <a:bodyPr wrap="square" lIns="91404" tIns="45718" rIns="91404" bIns="45718">
            <a:spAutoFit/>
          </a:bodyPr>
          <a:lstStyle/>
          <a:p>
            <a:pPr algn="ctr"/>
            <a:r>
              <a:rPr lang="zh-TW" altLang="en-US" sz="3600" dirty="0" smtClean="0">
                <a:ln w="3175">
                  <a:solidFill>
                    <a:schemeClr val="accent2"/>
                  </a:solidFill>
                </a:ln>
                <a:solidFill>
                  <a:schemeClr val="accent2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社交媒體的威力</a:t>
            </a:r>
            <a:endParaRPr lang="en-US" sz="3600" dirty="0" smtClean="0">
              <a:ln w="3175">
                <a:solidFill>
                  <a:schemeClr val="accent2"/>
                </a:solidFill>
              </a:ln>
              <a:solidFill>
                <a:schemeClr val="accent2"/>
              </a:solidFill>
              <a:uFill>
                <a:solidFill>
                  <a:srgbClr val="373C40"/>
                </a:solidFill>
              </a:u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3600" dirty="0" smtClean="0">
                <a:ln w="3175">
                  <a:solidFill>
                    <a:schemeClr val="accent2"/>
                  </a:solidFill>
                </a:ln>
                <a:solidFill>
                  <a:schemeClr val="accent2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The power of social media</a:t>
            </a:r>
            <a:endParaRPr lang="en-US" sz="3600" dirty="0">
              <a:ln w="3175">
                <a:solidFill>
                  <a:schemeClr val="accent2"/>
                </a:solidFill>
              </a:ln>
              <a:solidFill>
                <a:schemeClr val="accent2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1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5454" t="3731" r="31400" b="11940"/>
          <a:stretch>
            <a:fillRect/>
          </a:stretch>
        </p:blipFill>
        <p:spPr bwMode="auto">
          <a:xfrm>
            <a:off x="1965278" y="286603"/>
            <a:ext cx="8215952" cy="61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9771797" y="6318913"/>
            <a:ext cx="2420203" cy="53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2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02620"/>
            <a:ext cx="12192000" cy="1200325"/>
          </a:xfrm>
          <a:prstGeom prst="rect">
            <a:avLst/>
          </a:prstGeom>
        </p:spPr>
        <p:txBody>
          <a:bodyPr wrap="square" lIns="91404" tIns="45718" rIns="91404" bIns="45718">
            <a:spAutoFit/>
          </a:bodyPr>
          <a:lstStyle/>
          <a:p>
            <a:pPr algn="ctr"/>
            <a:r>
              <a:rPr lang="zh-TW" altLang="en-US" sz="3600" dirty="0" smtClean="0">
                <a:ln w="3175">
                  <a:solidFill>
                    <a:schemeClr val="accent2"/>
                  </a:solidFill>
                </a:ln>
                <a:solidFill>
                  <a:schemeClr val="accent2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社交媒體的威力</a:t>
            </a:r>
            <a:endParaRPr lang="en-US" sz="3600" dirty="0" smtClean="0">
              <a:ln w="3175">
                <a:solidFill>
                  <a:schemeClr val="accent2"/>
                </a:solidFill>
              </a:ln>
              <a:solidFill>
                <a:schemeClr val="accent2"/>
              </a:solidFill>
              <a:uFill>
                <a:solidFill>
                  <a:srgbClr val="373C40"/>
                </a:solidFill>
              </a:u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3600" dirty="0" smtClean="0">
                <a:ln w="3175">
                  <a:solidFill>
                    <a:schemeClr val="accent2"/>
                  </a:solidFill>
                </a:ln>
                <a:solidFill>
                  <a:schemeClr val="accent2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The power of social media</a:t>
            </a:r>
            <a:endParaRPr lang="en-US" sz="3600" dirty="0">
              <a:ln w="3175">
                <a:solidFill>
                  <a:schemeClr val="accent2"/>
                </a:solidFill>
              </a:ln>
              <a:solidFill>
                <a:schemeClr val="accent2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1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2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30516"/>
            <a:ext cx="12192000" cy="582748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2">
                  <a:lumMod val="7500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0377" y="2866961"/>
            <a:ext cx="11232108" cy="2631486"/>
          </a:xfrm>
          <a:prstGeom prst="rect">
            <a:avLst/>
          </a:prstGeom>
        </p:spPr>
        <p:txBody>
          <a:bodyPr wrap="square" lIns="91404" tIns="45718" rIns="91404" bIns="45718">
            <a:spAutoFit/>
          </a:bodyPr>
          <a:lstStyle/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lang="zh-TW" altLang="en-US" sz="55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如果社交媒體是燃料，內容就是火</a:t>
            </a:r>
            <a:endParaRPr lang="en-US" sz="5500" b="1" dirty="0" smtClean="0">
              <a:solidFill>
                <a:prstClr val="white"/>
              </a:solidFill>
              <a:uFill>
                <a:solidFill>
                  <a:srgbClr val="373C40"/>
                </a:solidFill>
              </a:uFill>
              <a:latin typeface="Calibri"/>
              <a:ea typeface="Heiti TC Light"/>
              <a:cs typeface="Calibri"/>
            </a:endParaRPr>
          </a:p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lang="en-US" sz="5500" b="1" dirty="0" smtClean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CONTENT </a:t>
            </a:r>
            <a:r>
              <a:rPr lang="en-US" sz="5500" b="1" dirty="0">
                <a:solidFill>
                  <a:prstClr val="white"/>
                </a:solidFill>
                <a:uFill>
                  <a:solidFill>
                    <a:srgbClr val="373C40"/>
                  </a:solidFill>
                </a:uFill>
                <a:latin typeface="Calibri"/>
                <a:ea typeface="Heiti TC Light"/>
                <a:cs typeface="Calibri"/>
              </a:rPr>
              <a:t>IS FIRE AND SOCIAL MEDIA IS GASOLINE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884228" y="6516913"/>
            <a:ext cx="2017485" cy="125867"/>
            <a:chOff x="3018970" y="3178497"/>
            <a:chExt cx="6241144" cy="4017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70" y="3189795"/>
              <a:ext cx="3497943" cy="3791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1214" y="3178497"/>
              <a:ext cx="2478900" cy="401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5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Rainb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1B6FAB"/>
      </a:accent2>
      <a:accent3>
        <a:srgbClr val="8BC145"/>
      </a:accent3>
      <a:accent4>
        <a:srgbClr val="F19D19"/>
      </a:accent4>
      <a:accent5>
        <a:srgbClr val="ED423A"/>
      </a:accent5>
      <a:accent6>
        <a:srgbClr val="4B2B5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2_Office Theme">
  <a:themeElements>
    <a:clrScheme name="Rainb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1B6FAB"/>
      </a:accent2>
      <a:accent3>
        <a:srgbClr val="8BC145"/>
      </a:accent3>
      <a:accent4>
        <a:srgbClr val="F19D19"/>
      </a:accent4>
      <a:accent5>
        <a:srgbClr val="ED423A"/>
      </a:accent5>
      <a:accent6>
        <a:srgbClr val="4B2B5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5_Office Theme">
  <a:themeElements>
    <a:clrScheme name="Rainb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1B6FAB"/>
      </a:accent2>
      <a:accent3>
        <a:srgbClr val="8BC145"/>
      </a:accent3>
      <a:accent4>
        <a:srgbClr val="F19D19"/>
      </a:accent4>
      <a:accent5>
        <a:srgbClr val="ED423A"/>
      </a:accent5>
      <a:accent6>
        <a:srgbClr val="4B2B5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</TotalTime>
  <Words>687</Words>
  <Application>Microsoft Office PowerPoint</Application>
  <PresentationFormat>Custom</PresentationFormat>
  <Paragraphs>58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Office Theme</vt:lpstr>
      <vt:lpstr>2_Custom Design</vt:lpstr>
      <vt:lpstr>Custom Design</vt:lpstr>
      <vt:lpstr>1_Custom Design</vt:lpstr>
      <vt:lpstr>12_Office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301</cp:revision>
  <cp:lastPrinted>2015-01-30T14:19:51Z</cp:lastPrinted>
  <dcterms:created xsi:type="dcterms:W3CDTF">2015-01-22T09:56:01Z</dcterms:created>
  <dcterms:modified xsi:type="dcterms:W3CDTF">2015-05-06T04:29:14Z</dcterms:modified>
</cp:coreProperties>
</file>